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50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9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9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9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6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9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1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8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9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B8FD-6EC9-4471-9E2F-467BB3919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76F5F-24C1-491C-AEA0-86262941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8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97379" cy="36365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0633" y="4055076"/>
            <a:ext cx="11212443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/>
              <a:t>"About </a:t>
            </a:r>
            <a:r>
              <a:rPr lang="en-US" sz="3200" b="1" dirty="0">
                <a:solidFill>
                  <a:srgbClr val="002060"/>
                </a:solidFill>
              </a:rPr>
              <a:t>33.6% (162,063 persons)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/>
              <a:t>of the working-age (15-64 </a:t>
            </a:r>
            <a:r>
              <a:rPr lang="en-US" sz="3200" dirty="0" err="1"/>
              <a:t>yr</a:t>
            </a:r>
            <a:r>
              <a:rPr lang="en-US" sz="3200" dirty="0"/>
              <a:t>) population are economically inactive; more than half </a:t>
            </a:r>
            <a:r>
              <a:rPr lang="en-US" sz="3200" b="1" dirty="0">
                <a:solidFill>
                  <a:srgbClr val="FF0000"/>
                </a:solidFill>
              </a:rPr>
              <a:t>(59.1%)</a:t>
            </a:r>
            <a:r>
              <a:rPr lang="en-US" sz="3200" dirty="0"/>
              <a:t> are females, while </a:t>
            </a:r>
            <a:r>
              <a:rPr lang="en-US" sz="3200" b="1" dirty="0">
                <a:solidFill>
                  <a:srgbClr val="FF0000"/>
                </a:solidFill>
              </a:rPr>
              <a:t>40.9%</a:t>
            </a:r>
            <a:r>
              <a:rPr lang="en-US" sz="3200" dirty="0"/>
              <a:t> are males. </a:t>
            </a:r>
            <a:r>
              <a:rPr lang="en-US" sz="3200" dirty="0" smtClean="0"/>
              <a:t>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043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34" y="3352637"/>
            <a:ext cx="7147039" cy="374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9391" y="430924"/>
            <a:ext cx="11687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Working-Age Population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19350"/>
              </p:ext>
            </p:extLst>
          </p:nvPr>
        </p:nvGraphicFramePr>
        <p:xfrm>
          <a:off x="399388" y="1386708"/>
          <a:ext cx="11351177" cy="173486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493209">
                  <a:extLst>
                    <a:ext uri="{9D8B030D-6E8A-4147-A177-3AD203B41FA5}">
                      <a16:colId xmlns:a16="http://schemas.microsoft.com/office/drawing/2014/main" val="3865335899"/>
                    </a:ext>
                  </a:extLst>
                </a:gridCol>
                <a:gridCol w="1749598">
                  <a:extLst>
                    <a:ext uri="{9D8B030D-6E8A-4147-A177-3AD203B41FA5}">
                      <a16:colId xmlns:a16="http://schemas.microsoft.com/office/drawing/2014/main" val="7806121"/>
                    </a:ext>
                  </a:extLst>
                </a:gridCol>
                <a:gridCol w="1421674">
                  <a:extLst>
                    <a:ext uri="{9D8B030D-6E8A-4147-A177-3AD203B41FA5}">
                      <a16:colId xmlns:a16="http://schemas.microsoft.com/office/drawing/2014/main" val="1002742558"/>
                    </a:ext>
                  </a:extLst>
                </a:gridCol>
                <a:gridCol w="1421674">
                  <a:extLst>
                    <a:ext uri="{9D8B030D-6E8A-4147-A177-3AD203B41FA5}">
                      <a16:colId xmlns:a16="http://schemas.microsoft.com/office/drawing/2014/main" val="2578662668"/>
                    </a:ext>
                  </a:extLst>
                </a:gridCol>
                <a:gridCol w="1421674">
                  <a:extLst>
                    <a:ext uri="{9D8B030D-6E8A-4147-A177-3AD203B41FA5}">
                      <a16:colId xmlns:a16="http://schemas.microsoft.com/office/drawing/2014/main" val="2508664712"/>
                    </a:ext>
                  </a:extLst>
                </a:gridCol>
                <a:gridCol w="1421674">
                  <a:extLst>
                    <a:ext uri="{9D8B030D-6E8A-4147-A177-3AD203B41FA5}">
                      <a16:colId xmlns:a16="http://schemas.microsoft.com/office/drawing/2014/main" val="2327611620"/>
                    </a:ext>
                  </a:extLst>
                </a:gridCol>
                <a:gridCol w="1421674">
                  <a:extLst>
                    <a:ext uri="{9D8B030D-6E8A-4147-A177-3AD203B41FA5}">
                      <a16:colId xmlns:a16="http://schemas.microsoft.com/office/drawing/2014/main" val="2202558171"/>
                    </a:ext>
                  </a:extLst>
                </a:gridCol>
              </a:tblGrid>
              <a:tr h="34697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Sex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Urban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Rural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54398"/>
                  </a:ext>
                </a:extLst>
              </a:tr>
              <a:tr h="346973">
                <a:tc v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Number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Percent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Number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Percent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Percent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70340"/>
                  </a:ext>
                </a:extLst>
              </a:tr>
              <a:tr h="346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75,481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159,985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235,466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1291549"/>
                  </a:ext>
                </a:extLst>
              </a:tr>
              <a:tr h="346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82,351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164,004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246,354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571143"/>
                  </a:ext>
                </a:extLst>
              </a:tr>
              <a:tr h="346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Both Sex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157,832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323,989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481,821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68601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0401" y="4025461"/>
            <a:ext cx="4498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2/3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rd</a:t>
            </a:r>
            <a:r>
              <a:rPr lang="en-US" dirty="0" smtClean="0"/>
              <a:t> of the population in Bhutan stays 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ural</a:t>
            </a:r>
            <a:r>
              <a:rPr lang="en-US" dirty="0" smtClean="0"/>
              <a:t> areas, where number of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females</a:t>
            </a:r>
            <a:r>
              <a:rPr lang="en-US" dirty="0" smtClean="0"/>
              <a:t> is slightly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more</a:t>
            </a:r>
            <a:r>
              <a:rPr lang="en-US" dirty="0" smtClean="0"/>
              <a:t> among working age population (15-64 years)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8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391" y="430924"/>
            <a:ext cx="11687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Economically Active Population in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Dzongkhag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0756" y="1015699"/>
            <a:ext cx="11620831" cy="5953795"/>
            <a:chOff x="150756" y="1015699"/>
            <a:chExt cx="11620831" cy="595379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0756" y="1015699"/>
              <a:ext cx="11305520" cy="5953795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10988881" y="2545729"/>
              <a:ext cx="782706" cy="469680"/>
              <a:chOff x="10111942" y="2693020"/>
              <a:chExt cx="782706" cy="46968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0111942" y="2793159"/>
                <a:ext cx="146003" cy="107931"/>
              </a:xfrm>
              <a:prstGeom prst="rect">
                <a:avLst/>
              </a:prstGeom>
              <a:solidFill>
                <a:srgbClr val="30BDF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0111942" y="2956445"/>
                <a:ext cx="146003" cy="10793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293201" y="2693020"/>
                <a:ext cx="4748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Male</a:t>
                </a:r>
                <a:endParaRPr 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0293201" y="2901090"/>
                <a:ext cx="6014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Female</a:t>
                </a:r>
                <a:endParaRPr 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725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391" y="430924"/>
            <a:ext cx="11687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Most of the population in Bhutan is of working-age group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4253" y="906920"/>
            <a:ext cx="3874630" cy="3728141"/>
            <a:chOff x="633740" y="1106617"/>
            <a:chExt cx="5038725" cy="484822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3740" y="1106617"/>
              <a:ext cx="5038725" cy="484822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374460" y="3197339"/>
              <a:ext cx="107914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66.4</a:t>
              </a:r>
              <a:r>
                <a:rPr lang="en-US" dirty="0" smtClean="0"/>
                <a:t>%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095758" y="4675951"/>
            <a:ext cx="6400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Out of which,</a:t>
            </a:r>
            <a:r>
              <a:rPr lang="en-US" sz="2400" b="1" dirty="0" smtClean="0">
                <a:solidFill>
                  <a:srgbClr val="FF0000"/>
                </a:solidFill>
              </a:rPr>
              <a:t> 1/3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 (33.6%)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population are </a:t>
            </a:r>
            <a:r>
              <a:rPr lang="en-US" sz="2400" dirty="0" smtClean="0">
                <a:solidFill>
                  <a:srgbClr val="FF0000"/>
                </a:solidFill>
              </a:rPr>
              <a:t>economically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inactive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158" y="1018350"/>
            <a:ext cx="5919059" cy="36576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95758" y="5506948"/>
            <a:ext cx="64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Most of them are females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3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133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</dc:creator>
  <cp:lastModifiedBy>Riya</cp:lastModifiedBy>
  <cp:revision>11</cp:revision>
  <dcterms:created xsi:type="dcterms:W3CDTF">2020-10-20T20:02:46Z</dcterms:created>
  <dcterms:modified xsi:type="dcterms:W3CDTF">2020-10-20T21:08:09Z</dcterms:modified>
</cp:coreProperties>
</file>